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6B999"/>
    <a:srgbClr val="F6591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3" d="100"/>
          <a:sy n="143" d="100"/>
        </p:scale>
        <p:origin x="132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3A498-B47B-4E77-9160-429DC8039BE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9991738-FBBE-404A-B4B9-2BCF7D56BB7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EA1C3AC-DB97-46E8-95C8-DF14E10CBC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2748CF-C473-4B40-9305-5D242E6618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2C1E81-4164-4532-80D8-FC9CB8F608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81569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905C67-4E9C-4D42-AD79-7873B9CD0A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51A051D-85DF-43CC-9090-D415585D48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0A29C6-9EC2-444F-BA6B-A8C16678EB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70C072-0A16-4470-84FD-BD3C09CE89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9530B0-8AD5-4828-B526-32A15FC40B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70392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5F159D6-4211-44EA-A8AA-1BE20A6E137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E27DCF-3043-471E-9E9A-84A9237EB77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22D15B-5F8B-40B1-83A8-D4D37A98A0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121411E-A079-4143-ABA1-BCB7132764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82FB77-B0FD-4921-9442-AB0079ECA1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98201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36F38-A0B4-4254-AE26-DB5141619F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2F00B2-D288-4237-87EA-6E4FD3CF70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67A31A-6587-4986-A13C-00DD3DE752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DAFA31-5668-4226-9ED9-467C9F7456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19B080-3AE0-4A57-B7CC-C2C93E6546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690768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A6E2A9-9CFB-4575-89BD-FFD6754734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549031-E5F6-4882-8FDC-F6CBE55A5BC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45FF9D-C6F5-45B3-BB37-BB0521E330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3433EC-7C61-4978-A1BD-BDC866B3CC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A77DA4B-26B2-4FDA-A8AE-1B2B4ACE81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68520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52DB71-B96C-4613-B52C-04E76AE604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43839B3-B044-45B6-84D7-9668727F5FD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F119CA2-90CD-4E7C-9C62-4DB43331981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AA5BB79-EBAD-4006-B8FE-F602FD43E9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DA33052-A7FE-4CCD-B2DF-3E134C1829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2765598-CA06-4FF0-B224-C6EEDFBDD8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4629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D361C2-7588-400E-8389-20B7BBF32F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56B98AC-5CAE-4DC6-B216-AE3C78A248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0837665-DEB7-41F6-ADCE-55E0EF08EE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AACEC3F-DEB4-40A7-B933-2EEBAEC5C82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8BDF782-8C44-4D65-9C28-7D1675634C4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DEEB91A-6E30-4B61-B7F3-6A381E7C7B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9943460-F77B-4B2B-BC12-D8E62F8712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989E5F6-66FB-4C89-95C1-F458814C19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3461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68F84-9F6E-4CEA-A498-68E7064389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A7AB522-6327-41A7-8CA9-2258069E75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5C09C67-027C-4E5C-A7FE-2086938AAE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8A6AA44-C9BC-42E4-A73C-5439007907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61183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702E159-FC16-42C4-916E-454BC2E72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08736E5-A5B5-44A1-95EE-FCA8462A8B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8D14B0C-D3D2-43AC-AEEF-1A39655314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07095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62BF84-C208-42E0-95DC-C376AB483F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5AF818-B150-4BD4-B4EB-1350AE208DA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A005EA5-ABAF-42F8-BD94-E08E98884A6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5A6444-65BC-4EA9-ADEC-6F4C8FBA81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935FC44-2B5A-4A11-84AA-97EC4924E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7FB7157-3E96-4DCA-BCBD-A40D8C01E3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509073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637766-DFBF-4DD4-81D5-7CDE6B07A5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659295F-0471-42EB-A816-D55D5BF31C0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BF06B10-6A1D-4F44-98C1-7215BA8DD2D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B81752-E1AB-4002-889A-7F88CDDAB9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B6A723-6165-4AC6-B7E8-2F6DBB5D5C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7263654-5F12-4099-BC2D-7BF875CCE3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95615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E10B0B5-F5EE-4D93-B1DD-0AB2CF3CED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970C8BE-7785-44F6-98A6-E7A8031A8A8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E40688F-C55B-49B2-A77C-D3012BAB75E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BBA43F-26F6-48A1-BB7B-AA1E3BCB6C15}" type="datetimeFigureOut">
              <a:rPr lang="en-GB" smtClean="0"/>
              <a:t>28/10/2020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D8B01B-72E5-496E-91F7-6A51D74A4CB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69E5CC-EDB0-4EF4-AE1F-46BBBDA5C70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B82ACC-5FC2-4272-9739-C9746B878EB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47220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329C6990-1768-4EE8-B843-FC96694E95AC}"/>
              </a:ext>
            </a:extLst>
          </p:cNvPr>
          <p:cNvCxnSpPr>
            <a:cxnSpLocks/>
          </p:cNvCxnSpPr>
          <p:nvPr/>
        </p:nvCxnSpPr>
        <p:spPr>
          <a:xfrm flipH="1" flipV="1">
            <a:off x="6537960" y="1036320"/>
            <a:ext cx="541020" cy="598929"/>
          </a:xfrm>
          <a:prstGeom prst="straightConnector1">
            <a:avLst/>
          </a:prstGeom>
          <a:ln w="19050">
            <a:solidFill>
              <a:schemeClr val="bg2">
                <a:lumMod val="75000"/>
              </a:schemeClr>
            </a:solidFill>
            <a:prstDash val="sys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pic>
        <p:nvPicPr>
          <p:cNvPr id="5" name="Graphic 4">
            <a:extLst>
              <a:ext uri="{FF2B5EF4-FFF2-40B4-BE49-F238E27FC236}">
                <a16:creationId xmlns:a16="http://schemas.microsoft.com/office/drawing/2014/main" id="{9AA5C0FB-C431-4DC0-87DA-9D6DE126477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3499482" y="2807018"/>
            <a:ext cx="1243965" cy="1243965"/>
          </a:xfrm>
          <a:prstGeom prst="rect">
            <a:avLst/>
          </a:prstGeom>
        </p:spPr>
      </p:pic>
      <p:sp>
        <p:nvSpPr>
          <p:cNvPr id="6" name="Rectangle 5">
            <a:extLst>
              <a:ext uri="{FF2B5EF4-FFF2-40B4-BE49-F238E27FC236}">
                <a16:creationId xmlns:a16="http://schemas.microsoft.com/office/drawing/2014/main" id="{F2E360C1-34DE-4906-B248-D69EEF997400}"/>
              </a:ext>
            </a:extLst>
          </p:cNvPr>
          <p:cNvSpPr/>
          <p:nvPr/>
        </p:nvSpPr>
        <p:spPr>
          <a:xfrm>
            <a:off x="142860" y="2268379"/>
            <a:ext cx="1815479" cy="232124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>
                <a:solidFill>
                  <a:srgbClr val="26B999"/>
                </a:solidFill>
              </a:rPr>
              <a:t>t-test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 err="1">
                <a:solidFill>
                  <a:srgbClr val="26B999"/>
                </a:solidFill>
              </a:rPr>
              <a:t>cor.test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 err="1">
                <a:solidFill>
                  <a:srgbClr val="26B999"/>
                </a:solidFill>
              </a:rPr>
              <a:t>glm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 err="1">
                <a:solidFill>
                  <a:srgbClr val="26B999"/>
                </a:solidFill>
              </a:rPr>
              <a:t>lmer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 err="1">
                <a:solidFill>
                  <a:srgbClr val="26B999"/>
                </a:solidFill>
              </a:rPr>
              <a:t>data.frame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>
                <a:solidFill>
                  <a:srgbClr val="26B999"/>
                </a:solidFill>
              </a:rPr>
              <a:t>…</a:t>
            </a:r>
            <a:endParaRPr lang="en-GB" sz="2000" b="1" i="1" dirty="0">
              <a:solidFill>
                <a:srgbClr val="26B999"/>
              </a:solidFill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C272E2E-F821-4D73-8FFF-F37D98CCB5C0}"/>
              </a:ext>
            </a:extLst>
          </p:cNvPr>
          <p:cNvSpPr/>
          <p:nvPr/>
        </p:nvSpPr>
        <p:spPr>
          <a:xfrm>
            <a:off x="1882137" y="2867977"/>
            <a:ext cx="1607820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rgbClr val="F6591A"/>
                </a:solidFill>
                <a:latin typeface="Consolas" panose="020B0609020204030204" pitchFamily="49" charset="0"/>
              </a:rPr>
              <a:t>report()</a:t>
            </a:r>
            <a:endParaRPr lang="en-GB" sz="2400" b="1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6E8552F5-9CE3-4AD7-BEE0-72DD54A11CC9}"/>
              </a:ext>
            </a:extLst>
          </p:cNvPr>
          <p:cNvCxnSpPr>
            <a:cxnSpLocks/>
            <a:stCxn id="6" idx="3"/>
            <a:endCxn id="5" idx="1"/>
          </p:cNvCxnSpPr>
          <p:nvPr/>
        </p:nvCxnSpPr>
        <p:spPr>
          <a:xfrm>
            <a:off x="1958339" y="3429000"/>
            <a:ext cx="1541143" cy="1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" name="Rectangle 18">
            <a:extLst>
              <a:ext uri="{FF2B5EF4-FFF2-40B4-BE49-F238E27FC236}">
                <a16:creationId xmlns:a16="http://schemas.microsoft.com/office/drawing/2014/main" id="{D9234E91-E809-47B0-8E79-A76285148A13}"/>
              </a:ext>
            </a:extLst>
          </p:cNvPr>
          <p:cNvSpPr/>
          <p:nvPr/>
        </p:nvSpPr>
        <p:spPr>
          <a:xfrm>
            <a:off x="9298305" y="635317"/>
            <a:ext cx="2468880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Some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long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very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long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ass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text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with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a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deep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meaning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showing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how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easystats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is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awesome</a:t>
            </a:r>
            <a:endParaRPr lang="en-GB" sz="2400" b="1" dirty="0">
              <a:solidFill>
                <a:schemeClr val="tx1"/>
              </a:solidFill>
              <a:latin typeface="Brush Script MT" panose="03060802040406070304" pitchFamily="66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6F04D367-412A-4CDB-94C8-4EF1B1C43163}"/>
              </a:ext>
            </a:extLst>
          </p:cNvPr>
          <p:cNvSpPr/>
          <p:nvPr/>
        </p:nvSpPr>
        <p:spPr>
          <a:xfrm>
            <a:off x="9288780" y="2103437"/>
            <a:ext cx="2468880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Short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textual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summary</a:t>
            </a:r>
            <a:endParaRPr lang="en-GB" sz="2400" b="1" dirty="0">
              <a:solidFill>
                <a:schemeClr val="tx1"/>
              </a:solidFill>
              <a:latin typeface="Brush Script MT" panose="03060802040406070304" pitchFamily="66" charset="0"/>
            </a:endParaRPr>
          </a:p>
        </p:txBody>
      </p:sp>
      <p:graphicFrame>
        <p:nvGraphicFramePr>
          <p:cNvPr id="23" name="Table 23">
            <a:extLst>
              <a:ext uri="{FF2B5EF4-FFF2-40B4-BE49-F238E27FC236}">
                <a16:creationId xmlns:a16="http://schemas.microsoft.com/office/drawing/2014/main" id="{055F8D7D-187C-4B8E-8E87-74BFCB0852E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88069664"/>
              </p:ext>
            </p:extLst>
          </p:nvPr>
        </p:nvGraphicFramePr>
        <p:xfrm>
          <a:off x="9298305" y="3571557"/>
          <a:ext cx="2468880" cy="1097280"/>
        </p:xfrm>
        <a:graphic>
          <a:graphicData uri="http://schemas.openxmlformats.org/drawingml/2006/table">
            <a:tbl>
              <a:tblPr firstRow="1">
                <a:tableStyleId>{9D7B26C5-4107-4FEC-AEDC-1716B250A1EF}</a:tableStyleId>
              </a:tblPr>
              <a:tblGrid>
                <a:gridCol w="822960">
                  <a:extLst>
                    <a:ext uri="{9D8B030D-6E8A-4147-A177-3AD203B41FA5}">
                      <a16:colId xmlns:a16="http://schemas.microsoft.com/office/drawing/2014/main" val="568821903"/>
                    </a:ext>
                  </a:extLst>
                </a:gridCol>
                <a:gridCol w="822960">
                  <a:extLst>
                    <a:ext uri="{9D8B030D-6E8A-4147-A177-3AD203B41FA5}">
                      <a16:colId xmlns:a16="http://schemas.microsoft.com/office/drawing/2014/main" val="2344657756"/>
                    </a:ext>
                  </a:extLst>
                </a:gridCol>
                <a:gridCol w="822960">
                  <a:extLst>
                    <a:ext uri="{9D8B030D-6E8A-4147-A177-3AD203B41FA5}">
                      <a16:colId xmlns:a16="http://schemas.microsoft.com/office/drawing/2014/main" val="2698870531"/>
                    </a:ext>
                  </a:extLst>
                </a:gridCol>
              </a:tblGrid>
              <a:tr h="24312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X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Y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Z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183170"/>
                  </a:ext>
                </a:extLst>
              </a:tr>
              <a:tr h="24312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a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1.6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2.5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78064927"/>
                  </a:ext>
                </a:extLst>
              </a:tr>
              <a:tr h="24312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b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3.1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4.2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347895663"/>
                  </a:ext>
                </a:extLst>
              </a:tr>
              <a:tr h="24312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c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5.2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6.1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95825861"/>
                  </a:ext>
                </a:extLst>
              </a:tr>
            </a:tbl>
          </a:graphicData>
        </a:graphic>
      </p:graphicFrame>
      <p:graphicFrame>
        <p:nvGraphicFramePr>
          <p:cNvPr id="25" name="Table 23">
            <a:extLst>
              <a:ext uri="{FF2B5EF4-FFF2-40B4-BE49-F238E27FC236}">
                <a16:creationId xmlns:a16="http://schemas.microsoft.com/office/drawing/2014/main" id="{240986BC-787E-4220-8A8B-4FAF4864387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60295836"/>
              </p:ext>
            </p:extLst>
          </p:nvPr>
        </p:nvGraphicFramePr>
        <p:xfrm>
          <a:off x="9284690" y="5443537"/>
          <a:ext cx="2468880" cy="1097280"/>
        </p:xfrm>
        <a:graphic>
          <a:graphicData uri="http://schemas.openxmlformats.org/drawingml/2006/table">
            <a:tbl>
              <a:tblPr firstRow="1">
                <a:tableStyleId>{9D7B26C5-4107-4FEC-AEDC-1716B250A1EF}</a:tableStyleId>
              </a:tblPr>
              <a:tblGrid>
                <a:gridCol w="411480">
                  <a:extLst>
                    <a:ext uri="{9D8B030D-6E8A-4147-A177-3AD203B41FA5}">
                      <a16:colId xmlns:a16="http://schemas.microsoft.com/office/drawing/2014/main" val="568821903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2344657756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2698870531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953266028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3542343213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2466114630"/>
                    </a:ext>
                  </a:extLst>
                </a:gridCol>
              </a:tblGrid>
              <a:tr h="18978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X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Y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Z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X1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Y1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Z1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183170"/>
                  </a:ext>
                </a:extLst>
              </a:tr>
              <a:tr h="18978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a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1.6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2.5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7.2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1.8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2.2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78064927"/>
                  </a:ext>
                </a:extLst>
              </a:tr>
              <a:tr h="18978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b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3.1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4.2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5.7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3.1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347895663"/>
                  </a:ext>
                </a:extLst>
              </a:tr>
              <a:tr h="18978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c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5.2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6.1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5.8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2.4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8.2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95825861"/>
                  </a:ext>
                </a:extLst>
              </a:tr>
            </a:tbl>
          </a:graphicData>
        </a:graphic>
      </p:graphicFrame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58771A59-3DE2-4CCB-8214-87C5FF6F47B5}"/>
              </a:ext>
            </a:extLst>
          </p:cNvPr>
          <p:cNvCxnSpPr>
            <a:cxnSpLocks/>
            <a:stCxn id="5" idx="3"/>
            <a:endCxn id="19" idx="1"/>
          </p:cNvCxnSpPr>
          <p:nvPr/>
        </p:nvCxnSpPr>
        <p:spPr>
          <a:xfrm flipV="1">
            <a:off x="4743447" y="982027"/>
            <a:ext cx="4554858" cy="2446974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23D6592E-6698-4B26-B63D-971DEB7C7186}"/>
              </a:ext>
            </a:extLst>
          </p:cNvPr>
          <p:cNvCxnSpPr>
            <a:cxnSpLocks/>
            <a:stCxn id="5" idx="3"/>
            <a:endCxn id="20" idx="1"/>
          </p:cNvCxnSpPr>
          <p:nvPr/>
        </p:nvCxnSpPr>
        <p:spPr>
          <a:xfrm flipV="1">
            <a:off x="4743447" y="2450147"/>
            <a:ext cx="4545333" cy="978854"/>
          </a:xfrm>
          <a:prstGeom prst="straightConnector1">
            <a:avLst/>
          </a:prstGeom>
          <a:ln w="19050">
            <a:prstDash val="solid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24AB7505-1DE4-4E01-B369-6E47CA933C07}"/>
              </a:ext>
            </a:extLst>
          </p:cNvPr>
          <p:cNvCxnSpPr>
            <a:cxnSpLocks/>
            <a:stCxn id="5" idx="3"/>
          </p:cNvCxnSpPr>
          <p:nvPr/>
        </p:nvCxnSpPr>
        <p:spPr>
          <a:xfrm>
            <a:off x="4743447" y="3429001"/>
            <a:ext cx="4545333" cy="811529"/>
          </a:xfrm>
          <a:prstGeom prst="straightConnector1">
            <a:avLst/>
          </a:prstGeom>
          <a:ln w="19050">
            <a:prstDash val="solid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D93E080B-7C1F-4272-8ECD-D5C0DF87767B}"/>
              </a:ext>
            </a:extLst>
          </p:cNvPr>
          <p:cNvCxnSpPr>
            <a:cxnSpLocks/>
            <a:stCxn id="5" idx="3"/>
            <a:endCxn id="25" idx="1"/>
          </p:cNvCxnSpPr>
          <p:nvPr/>
        </p:nvCxnSpPr>
        <p:spPr>
          <a:xfrm>
            <a:off x="4743447" y="3429001"/>
            <a:ext cx="4541243" cy="2563176"/>
          </a:xfrm>
          <a:prstGeom prst="straightConnector1">
            <a:avLst/>
          </a:prstGeom>
          <a:ln w="19050">
            <a:prstDash val="solid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Rectangle 47">
            <a:extLst>
              <a:ext uri="{FF2B5EF4-FFF2-40B4-BE49-F238E27FC236}">
                <a16:creationId xmlns:a16="http://schemas.microsoft.com/office/drawing/2014/main" id="{7B0A939F-A959-448D-B07C-E803AA8338FB}"/>
              </a:ext>
            </a:extLst>
          </p:cNvPr>
          <p:cNvSpPr/>
          <p:nvPr/>
        </p:nvSpPr>
        <p:spPr>
          <a:xfrm rot="19890202">
            <a:off x="5931068" y="1497956"/>
            <a:ext cx="2592721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6591A"/>
                </a:solidFill>
                <a:latin typeface="Consolas" panose="020B0609020204030204" pitchFamily="49" charset="0"/>
              </a:rPr>
              <a:t>text_long</a:t>
            </a:r>
            <a:r>
              <a:rPr lang="fr-FR" sz="2400" b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en-GB" sz="2400" b="1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B918C612-7910-418D-BA51-D907CE558F9C}"/>
              </a:ext>
            </a:extLst>
          </p:cNvPr>
          <p:cNvSpPr/>
          <p:nvPr/>
        </p:nvSpPr>
        <p:spPr>
          <a:xfrm rot="20866582">
            <a:off x="6138727" y="2302238"/>
            <a:ext cx="2592721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6591A"/>
                </a:solidFill>
                <a:latin typeface="Consolas" panose="020B0609020204030204" pitchFamily="49" charset="0"/>
              </a:rPr>
              <a:t>text_short</a:t>
            </a:r>
            <a:r>
              <a:rPr lang="fr-FR" sz="2400" b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en-GB" sz="2400" b="1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1A4668D-D9F6-45A9-9109-8A0B73A2F405}"/>
              </a:ext>
            </a:extLst>
          </p:cNvPr>
          <p:cNvSpPr/>
          <p:nvPr/>
        </p:nvSpPr>
        <p:spPr>
          <a:xfrm rot="625798">
            <a:off x="6141400" y="3718526"/>
            <a:ext cx="2592721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6591A"/>
                </a:solidFill>
                <a:latin typeface="Consolas" panose="020B0609020204030204" pitchFamily="49" charset="0"/>
              </a:rPr>
              <a:t>table_short</a:t>
            </a:r>
            <a:r>
              <a:rPr lang="fr-FR" sz="2400" b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en-GB" sz="2400" b="1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9A0E02B3-9280-42FE-83A9-603A2499D69F}"/>
              </a:ext>
            </a:extLst>
          </p:cNvPr>
          <p:cNvSpPr/>
          <p:nvPr/>
        </p:nvSpPr>
        <p:spPr>
          <a:xfrm rot="1759338">
            <a:off x="5851272" y="4671238"/>
            <a:ext cx="2752313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6591A"/>
                </a:solidFill>
                <a:latin typeface="Consolas" panose="020B0609020204030204" pitchFamily="49" charset="0"/>
              </a:rPr>
              <a:t>table_long</a:t>
            </a:r>
            <a:r>
              <a:rPr lang="fr-FR" sz="2400" b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en-GB" sz="2400" b="1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021EFF90-EB26-4875-A7FA-15F6A5C4AEFC}"/>
              </a:ext>
            </a:extLst>
          </p:cNvPr>
          <p:cNvSpPr/>
          <p:nvPr/>
        </p:nvSpPr>
        <p:spPr>
          <a:xfrm>
            <a:off x="4974906" y="494412"/>
            <a:ext cx="2930845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600" i="1" dirty="0">
                <a:solidFill>
                  <a:schemeClr val="bg2">
                    <a:lumMod val="75000"/>
                  </a:schemeClr>
                </a:solidFill>
              </a:rPr>
              <a:t>default printing</a:t>
            </a:r>
            <a:endParaRPr lang="en-GB" sz="1600" i="1" dirty="0">
              <a:solidFill>
                <a:schemeClr val="bg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75039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raphic 1">
            <a:extLst>
              <a:ext uri="{FF2B5EF4-FFF2-40B4-BE49-F238E27FC236}">
                <a16:creationId xmlns:a16="http://schemas.microsoft.com/office/drawing/2014/main" id="{7402A238-C119-4447-88EF-745A416D5028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5474017" y="2807018"/>
            <a:ext cx="1243965" cy="1243965"/>
          </a:xfrm>
          <a:prstGeom prst="rect">
            <a:avLst/>
          </a:prstGeom>
        </p:spPr>
      </p:pic>
      <p:sp>
        <p:nvSpPr>
          <p:cNvPr id="3" name="Rectangle 2">
            <a:extLst>
              <a:ext uri="{FF2B5EF4-FFF2-40B4-BE49-F238E27FC236}">
                <a16:creationId xmlns:a16="http://schemas.microsoft.com/office/drawing/2014/main" id="{E80DCCC4-9BAF-4A55-9CCC-9BB82C69E800}"/>
              </a:ext>
            </a:extLst>
          </p:cNvPr>
          <p:cNvSpPr/>
          <p:nvPr/>
        </p:nvSpPr>
        <p:spPr>
          <a:xfrm>
            <a:off x="142860" y="2268379"/>
            <a:ext cx="2315704" cy="232124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>
                <a:solidFill>
                  <a:srgbClr val="26B999"/>
                </a:solidFill>
              </a:rPr>
              <a:t>t-test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 err="1">
                <a:solidFill>
                  <a:srgbClr val="26B999"/>
                </a:solidFill>
              </a:rPr>
              <a:t>cor.test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 err="1">
                <a:solidFill>
                  <a:srgbClr val="26B999"/>
                </a:solidFill>
              </a:rPr>
              <a:t>ANOVAs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 err="1">
                <a:solidFill>
                  <a:srgbClr val="26B999"/>
                </a:solidFill>
              </a:rPr>
              <a:t>GLMs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>
                <a:solidFill>
                  <a:srgbClr val="26B999"/>
                </a:solidFill>
              </a:rPr>
              <a:t>Mixed </a:t>
            </a:r>
            <a:r>
              <a:rPr lang="fr-FR" sz="2000" b="1" i="1" dirty="0" err="1">
                <a:solidFill>
                  <a:srgbClr val="26B999"/>
                </a:solidFill>
              </a:rPr>
              <a:t>models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 err="1">
                <a:solidFill>
                  <a:srgbClr val="26B999"/>
                </a:solidFill>
              </a:rPr>
              <a:t>Bayesian</a:t>
            </a:r>
            <a:r>
              <a:rPr lang="fr-FR" sz="2000" b="1" i="1" dirty="0">
                <a:solidFill>
                  <a:srgbClr val="26B999"/>
                </a:solidFill>
              </a:rPr>
              <a:t> </a:t>
            </a:r>
            <a:r>
              <a:rPr lang="fr-FR" sz="2000" b="1" i="1" dirty="0" err="1">
                <a:solidFill>
                  <a:srgbClr val="26B999"/>
                </a:solidFill>
              </a:rPr>
              <a:t>models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 err="1">
                <a:solidFill>
                  <a:srgbClr val="26B999"/>
                </a:solidFill>
              </a:rPr>
              <a:t>data.frame</a:t>
            </a:r>
            <a:endParaRPr lang="fr-FR" sz="2000" b="1" i="1" dirty="0">
              <a:solidFill>
                <a:srgbClr val="26B999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fr-FR" sz="2000" b="1" i="1" dirty="0">
                <a:solidFill>
                  <a:srgbClr val="26B999"/>
                </a:solidFill>
              </a:rPr>
              <a:t>…</a:t>
            </a:r>
            <a:endParaRPr lang="en-GB" sz="2000" b="1" i="1" dirty="0">
              <a:solidFill>
                <a:srgbClr val="26B999"/>
              </a:solidFill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AC78F145-224D-4F3D-9FB9-91F0BBFA9F66}"/>
              </a:ext>
            </a:extLst>
          </p:cNvPr>
          <p:cNvSpPr/>
          <p:nvPr/>
        </p:nvSpPr>
        <p:spPr>
          <a:xfrm>
            <a:off x="2915455" y="2768817"/>
            <a:ext cx="2101670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rgbClr val="F6591A"/>
                </a:solidFill>
                <a:latin typeface="Consolas" panose="020B0609020204030204" pitchFamily="49" charset="0"/>
              </a:rPr>
              <a:t>report()</a:t>
            </a:r>
            <a:endParaRPr lang="en-GB" sz="3200" b="1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7C51E6C0-6C5E-4E2E-B6A0-C849BF3B166E}"/>
              </a:ext>
            </a:extLst>
          </p:cNvPr>
          <p:cNvCxnSpPr>
            <a:cxnSpLocks/>
            <a:stCxn id="3" idx="3"/>
            <a:endCxn id="2" idx="1"/>
          </p:cNvCxnSpPr>
          <p:nvPr/>
        </p:nvCxnSpPr>
        <p:spPr>
          <a:xfrm>
            <a:off x="2458564" y="3429000"/>
            <a:ext cx="3015453" cy="1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Rectangle 6">
            <a:extLst>
              <a:ext uri="{FF2B5EF4-FFF2-40B4-BE49-F238E27FC236}">
                <a16:creationId xmlns:a16="http://schemas.microsoft.com/office/drawing/2014/main" id="{C379034D-D959-4221-8924-184518B2037E}"/>
              </a:ext>
            </a:extLst>
          </p:cNvPr>
          <p:cNvSpPr/>
          <p:nvPr/>
        </p:nvSpPr>
        <p:spPr>
          <a:xfrm>
            <a:off x="2262118" y="4521928"/>
            <a:ext cx="3015454" cy="2321242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fr-FR" sz="2000" b="1" i="1" dirty="0">
                <a:solidFill>
                  <a:schemeClr val="bg1">
                    <a:lumMod val="50000"/>
                  </a:schemeClr>
                </a:solidFill>
              </a:rPr>
              <a:t>Direct </a:t>
            </a:r>
            <a:r>
              <a:rPr lang="fr-FR" sz="2000" b="1" i="1" dirty="0" err="1">
                <a:solidFill>
                  <a:schemeClr val="bg1">
                    <a:lumMod val="50000"/>
                  </a:schemeClr>
                </a:solidFill>
              </a:rPr>
              <a:t>access</a:t>
            </a:r>
            <a:r>
              <a:rPr lang="fr-FR" sz="2000" b="1" i="1" dirty="0">
                <a:solidFill>
                  <a:schemeClr val="bg1">
                    <a:lumMod val="50000"/>
                  </a:schemeClr>
                </a:solidFill>
              </a:rPr>
              <a:t> to </a:t>
            </a:r>
            <a:r>
              <a:rPr lang="fr-FR" sz="2000" b="1" i="1" dirty="0" err="1">
                <a:solidFill>
                  <a:schemeClr val="bg1">
                    <a:lumMod val="50000"/>
                  </a:schemeClr>
                </a:solidFill>
              </a:rPr>
              <a:t>subparts</a:t>
            </a:r>
            <a:r>
              <a:rPr lang="fr-FR" sz="2000" b="1" i="1" dirty="0">
                <a:solidFill>
                  <a:schemeClr val="bg1">
                    <a:lumMod val="50000"/>
                  </a:schemeClr>
                </a:solidFill>
              </a:rPr>
              <a:t>:</a:t>
            </a: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fr-FR" b="1" i="1" dirty="0" err="1">
                <a:solidFill>
                  <a:srgbClr val="F6591A"/>
                </a:solidFill>
                <a:latin typeface="Consolas" panose="020B0609020204030204" pitchFamily="49" charset="0"/>
              </a:rPr>
              <a:t>report_text</a:t>
            </a:r>
            <a:r>
              <a:rPr lang="fr-FR" b="1" i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fr-FR" b="1" i="1" dirty="0" err="1">
                <a:solidFill>
                  <a:srgbClr val="F6591A"/>
                </a:solidFill>
                <a:latin typeface="Consolas" panose="020B0609020204030204" pitchFamily="49" charset="0"/>
              </a:rPr>
              <a:t>report_table</a:t>
            </a:r>
            <a:r>
              <a:rPr lang="fr-FR" b="1" i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en-GB" b="1" i="1" dirty="0" err="1">
                <a:solidFill>
                  <a:srgbClr val="F6591A"/>
                </a:solidFill>
                <a:latin typeface="Consolas" panose="020B0609020204030204" pitchFamily="49" charset="0"/>
              </a:rPr>
              <a:t>report_model</a:t>
            </a:r>
            <a:r>
              <a:rPr lang="en-GB" b="1" i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fr-FR" b="1" i="1" dirty="0">
              <a:solidFill>
                <a:srgbClr val="F6591A"/>
              </a:solidFill>
              <a:latin typeface="Consolas" panose="020B0609020204030204" pitchFamily="49" charset="0"/>
            </a:endParaRP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fr-FR" b="1" i="1" dirty="0" err="1">
                <a:solidFill>
                  <a:srgbClr val="F6591A"/>
                </a:solidFill>
                <a:latin typeface="Consolas" panose="020B0609020204030204" pitchFamily="49" charset="0"/>
              </a:rPr>
              <a:t>report_statistics</a:t>
            </a:r>
            <a:r>
              <a:rPr lang="fr-FR" b="1" i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en-GB" b="1" i="1" dirty="0" err="1">
                <a:solidFill>
                  <a:srgbClr val="F6591A"/>
                </a:solidFill>
                <a:latin typeface="Consolas" panose="020B0609020204030204" pitchFamily="49" charset="0"/>
              </a:rPr>
              <a:t>report_parameters</a:t>
            </a:r>
            <a:r>
              <a:rPr lang="en-GB" b="1" i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en-GB" b="1" i="1" dirty="0">
                <a:solidFill>
                  <a:srgbClr val="F6591A"/>
                </a:solidFill>
                <a:latin typeface="Consolas" panose="020B0609020204030204" pitchFamily="49" charset="0"/>
              </a:rPr>
              <a:t>…</a:t>
            </a:r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2BFF0453-7CFD-4144-9B94-398E0F755758}"/>
              </a:ext>
            </a:extLst>
          </p:cNvPr>
          <p:cNvCxnSpPr>
            <a:cxnSpLocks/>
          </p:cNvCxnSpPr>
          <p:nvPr/>
        </p:nvCxnSpPr>
        <p:spPr>
          <a:xfrm flipH="1" flipV="1">
            <a:off x="7084780" y="1363221"/>
            <a:ext cx="541020" cy="598929"/>
          </a:xfrm>
          <a:prstGeom prst="straightConnector1">
            <a:avLst/>
          </a:prstGeom>
          <a:ln w="19050">
            <a:solidFill>
              <a:schemeClr val="bg2">
                <a:lumMod val="75000"/>
              </a:schemeClr>
            </a:solidFill>
            <a:prstDash val="sys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" name="Rectangle 8">
            <a:extLst>
              <a:ext uri="{FF2B5EF4-FFF2-40B4-BE49-F238E27FC236}">
                <a16:creationId xmlns:a16="http://schemas.microsoft.com/office/drawing/2014/main" id="{3B73827D-E365-421B-9526-4512D396A27E}"/>
              </a:ext>
            </a:extLst>
          </p:cNvPr>
          <p:cNvSpPr/>
          <p:nvPr/>
        </p:nvSpPr>
        <p:spPr>
          <a:xfrm>
            <a:off x="9298305" y="117408"/>
            <a:ext cx="2468880" cy="2164257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en-GB" sz="12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Did you ever hear the Tragedy of Darth </a:t>
            </a:r>
            <a:r>
              <a:rPr lang="en-GB" sz="12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Plagueis</a:t>
            </a:r>
            <a:r>
              <a:rPr lang="en-GB" sz="12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the wise? I thought not. It's not a story the Jedi would tell you. It's a Sith legend. Darth </a:t>
            </a:r>
            <a:r>
              <a:rPr lang="en-GB" sz="12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Plagueis</a:t>
            </a:r>
            <a:r>
              <a:rPr lang="en-GB" sz="12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was a Dark Lord of the Sith, so powerful and so wise he could use the power of </a:t>
            </a:r>
            <a:r>
              <a:rPr lang="en-GB" sz="12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easystats</a:t>
            </a:r>
            <a:r>
              <a:rPr lang="en-GB" sz="12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to influence the </a:t>
            </a:r>
            <a:r>
              <a:rPr lang="en-GB" sz="12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midichlorians</a:t>
            </a:r>
            <a:r>
              <a:rPr lang="en-GB" sz="12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to create life... He had such a knowledge of the report package that he could even keep the ones he cared about from dying. The dark side of </a:t>
            </a:r>
            <a:r>
              <a:rPr lang="en-GB" sz="12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easystats</a:t>
            </a:r>
            <a:r>
              <a:rPr lang="en-GB" sz="12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is a pathway to many abilities some consider to be… unnatural.</a:t>
            </a:r>
            <a:r>
              <a:rPr lang="fr-FR" sz="12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</a:t>
            </a:r>
            <a:endParaRPr lang="en-GB" sz="1200" b="1" dirty="0">
              <a:solidFill>
                <a:schemeClr val="tx1"/>
              </a:solidFill>
              <a:latin typeface="Brush Script MT" panose="03060802040406070304" pitchFamily="66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2948FBA-39CA-4F75-88A4-26BCA85403D0}"/>
              </a:ext>
            </a:extLst>
          </p:cNvPr>
          <p:cNvSpPr/>
          <p:nvPr/>
        </p:nvSpPr>
        <p:spPr>
          <a:xfrm>
            <a:off x="9281671" y="2422107"/>
            <a:ext cx="2468880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Short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textual</a:t>
            </a:r>
            <a:r>
              <a:rPr lang="fr-FR" sz="2400" b="1" dirty="0">
                <a:solidFill>
                  <a:schemeClr val="tx1"/>
                </a:solidFill>
                <a:latin typeface="Brush Script MT" panose="03060802040406070304" pitchFamily="66" charset="0"/>
              </a:rPr>
              <a:t> </a:t>
            </a:r>
            <a:r>
              <a:rPr lang="fr-FR" sz="2400" b="1" dirty="0" err="1">
                <a:solidFill>
                  <a:schemeClr val="tx1"/>
                </a:solidFill>
                <a:latin typeface="Brush Script MT" panose="03060802040406070304" pitchFamily="66" charset="0"/>
              </a:rPr>
              <a:t>summary</a:t>
            </a:r>
            <a:endParaRPr lang="en-GB" sz="2400" b="1" dirty="0">
              <a:solidFill>
                <a:schemeClr val="tx1"/>
              </a:solidFill>
              <a:latin typeface="Brush Script MT" panose="03060802040406070304" pitchFamily="66" charset="0"/>
            </a:endParaRPr>
          </a:p>
        </p:txBody>
      </p:sp>
      <p:graphicFrame>
        <p:nvGraphicFramePr>
          <p:cNvPr id="11" name="Table 23">
            <a:extLst>
              <a:ext uri="{FF2B5EF4-FFF2-40B4-BE49-F238E27FC236}">
                <a16:creationId xmlns:a16="http://schemas.microsoft.com/office/drawing/2014/main" id="{E8DEDB6C-99C0-4DC7-AEF3-53A4711F34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4294271"/>
              </p:ext>
            </p:extLst>
          </p:nvPr>
        </p:nvGraphicFramePr>
        <p:xfrm>
          <a:off x="9298305" y="3571557"/>
          <a:ext cx="2468880" cy="1097280"/>
        </p:xfrm>
        <a:graphic>
          <a:graphicData uri="http://schemas.openxmlformats.org/drawingml/2006/table">
            <a:tbl>
              <a:tblPr firstRow="1">
                <a:tableStyleId>{9D7B26C5-4107-4FEC-AEDC-1716B250A1EF}</a:tableStyleId>
              </a:tblPr>
              <a:tblGrid>
                <a:gridCol w="822960">
                  <a:extLst>
                    <a:ext uri="{9D8B030D-6E8A-4147-A177-3AD203B41FA5}">
                      <a16:colId xmlns:a16="http://schemas.microsoft.com/office/drawing/2014/main" val="568821903"/>
                    </a:ext>
                  </a:extLst>
                </a:gridCol>
                <a:gridCol w="822960">
                  <a:extLst>
                    <a:ext uri="{9D8B030D-6E8A-4147-A177-3AD203B41FA5}">
                      <a16:colId xmlns:a16="http://schemas.microsoft.com/office/drawing/2014/main" val="2344657756"/>
                    </a:ext>
                  </a:extLst>
                </a:gridCol>
                <a:gridCol w="822960">
                  <a:extLst>
                    <a:ext uri="{9D8B030D-6E8A-4147-A177-3AD203B41FA5}">
                      <a16:colId xmlns:a16="http://schemas.microsoft.com/office/drawing/2014/main" val="2698870531"/>
                    </a:ext>
                  </a:extLst>
                </a:gridCol>
              </a:tblGrid>
              <a:tr h="24312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X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Y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Z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183170"/>
                  </a:ext>
                </a:extLst>
              </a:tr>
              <a:tr h="24312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a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1.6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2.5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78064927"/>
                  </a:ext>
                </a:extLst>
              </a:tr>
              <a:tr h="24312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b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3.1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4.2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347895663"/>
                  </a:ext>
                </a:extLst>
              </a:tr>
              <a:tr h="24312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c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5.2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6.1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95825861"/>
                  </a:ext>
                </a:extLst>
              </a:tr>
            </a:tbl>
          </a:graphicData>
        </a:graphic>
      </p:graphicFrame>
      <p:graphicFrame>
        <p:nvGraphicFramePr>
          <p:cNvPr id="12" name="Table 23">
            <a:extLst>
              <a:ext uri="{FF2B5EF4-FFF2-40B4-BE49-F238E27FC236}">
                <a16:creationId xmlns:a16="http://schemas.microsoft.com/office/drawing/2014/main" id="{31047720-4CC1-4A02-A821-686EA3AACBE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8689083"/>
              </p:ext>
            </p:extLst>
          </p:nvPr>
        </p:nvGraphicFramePr>
        <p:xfrm>
          <a:off x="9284690" y="5443537"/>
          <a:ext cx="2468880" cy="1097280"/>
        </p:xfrm>
        <a:graphic>
          <a:graphicData uri="http://schemas.openxmlformats.org/drawingml/2006/table">
            <a:tbl>
              <a:tblPr firstRow="1">
                <a:tableStyleId>{9D7B26C5-4107-4FEC-AEDC-1716B250A1EF}</a:tableStyleId>
              </a:tblPr>
              <a:tblGrid>
                <a:gridCol w="411480">
                  <a:extLst>
                    <a:ext uri="{9D8B030D-6E8A-4147-A177-3AD203B41FA5}">
                      <a16:colId xmlns:a16="http://schemas.microsoft.com/office/drawing/2014/main" val="568821903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2344657756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2698870531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953266028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3542343213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2466114630"/>
                    </a:ext>
                  </a:extLst>
                </a:gridCol>
              </a:tblGrid>
              <a:tr h="18978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X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Y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Z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X1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Y1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Z1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183170"/>
                  </a:ext>
                </a:extLst>
              </a:tr>
              <a:tr h="18978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a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1.6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2.5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7.2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1.8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2.2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78064927"/>
                  </a:ext>
                </a:extLst>
              </a:tr>
              <a:tr h="18978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b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3.1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4.2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5.7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3.1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347895663"/>
                  </a:ext>
                </a:extLst>
              </a:tr>
              <a:tr h="189786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c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5.2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6.1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5.8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2.4</a:t>
                      </a:r>
                      <a:endParaRPr lang="en-GB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8.2</a:t>
                      </a:r>
                      <a:endParaRPr lang="en-GB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95825861"/>
                  </a:ext>
                </a:extLst>
              </a:tr>
            </a:tbl>
          </a:graphicData>
        </a:graphic>
      </p:graphicFrame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843F7F33-7FA8-44ED-A0BB-0D8CA5302ECA}"/>
              </a:ext>
            </a:extLst>
          </p:cNvPr>
          <p:cNvCxnSpPr>
            <a:cxnSpLocks/>
            <a:stCxn id="2" idx="3"/>
          </p:cNvCxnSpPr>
          <p:nvPr/>
        </p:nvCxnSpPr>
        <p:spPr>
          <a:xfrm flipV="1">
            <a:off x="6717982" y="1066708"/>
            <a:ext cx="2566138" cy="2362293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54904CA5-4818-42A5-BA35-C7EDCD21ED8F}"/>
              </a:ext>
            </a:extLst>
          </p:cNvPr>
          <p:cNvCxnSpPr>
            <a:cxnSpLocks/>
            <a:endCxn id="10" idx="1"/>
          </p:cNvCxnSpPr>
          <p:nvPr/>
        </p:nvCxnSpPr>
        <p:spPr>
          <a:xfrm>
            <a:off x="8407082" y="1904652"/>
            <a:ext cx="874589" cy="864165"/>
          </a:xfrm>
          <a:prstGeom prst="straightConnector1">
            <a:avLst/>
          </a:prstGeom>
          <a:ln w="19050">
            <a:prstDash val="solid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ED08C7B1-DF18-408D-9B62-F74376258153}"/>
              </a:ext>
            </a:extLst>
          </p:cNvPr>
          <p:cNvCxnSpPr>
            <a:cxnSpLocks/>
            <a:stCxn id="2" idx="3"/>
            <a:endCxn id="12" idx="1"/>
          </p:cNvCxnSpPr>
          <p:nvPr/>
        </p:nvCxnSpPr>
        <p:spPr>
          <a:xfrm>
            <a:off x="6717982" y="3429001"/>
            <a:ext cx="2566708" cy="2563176"/>
          </a:xfrm>
          <a:prstGeom prst="straightConnector1">
            <a:avLst/>
          </a:prstGeom>
          <a:ln w="19050">
            <a:prstDash val="solid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Rectangle 16">
            <a:extLst>
              <a:ext uri="{FF2B5EF4-FFF2-40B4-BE49-F238E27FC236}">
                <a16:creationId xmlns:a16="http://schemas.microsoft.com/office/drawing/2014/main" id="{5CF83B80-DC1A-4CFD-8486-E4D3CD1D1FD2}"/>
              </a:ext>
            </a:extLst>
          </p:cNvPr>
          <p:cNvSpPr/>
          <p:nvPr/>
        </p:nvSpPr>
        <p:spPr>
          <a:xfrm rot="19038493">
            <a:off x="6541489" y="1714966"/>
            <a:ext cx="2592721" cy="72264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200" b="1" dirty="0" err="1">
                <a:solidFill>
                  <a:srgbClr val="F6591A"/>
                </a:solidFill>
                <a:latin typeface="Consolas" panose="020B0609020204030204" pitchFamily="49" charset="0"/>
              </a:rPr>
              <a:t>print</a:t>
            </a:r>
            <a:r>
              <a:rPr lang="fr-FR" sz="2200" b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en-GB" sz="2200" b="1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C6971468-409E-4FBC-A450-971BE4F3F716}"/>
              </a:ext>
            </a:extLst>
          </p:cNvPr>
          <p:cNvSpPr/>
          <p:nvPr/>
        </p:nvSpPr>
        <p:spPr>
          <a:xfrm rot="18927848">
            <a:off x="7352215" y="4175218"/>
            <a:ext cx="2592721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600" dirty="0" err="1">
                <a:solidFill>
                  <a:srgbClr val="F6591A"/>
                </a:solidFill>
                <a:latin typeface="Consolas" panose="020B0609020204030204" pitchFamily="49" charset="0"/>
              </a:rPr>
              <a:t>summary</a:t>
            </a:r>
            <a:r>
              <a:rPr lang="fr-FR" sz="1600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en-GB" sz="1600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72D286BD-15C2-4896-92AE-1361296C7145}"/>
              </a:ext>
            </a:extLst>
          </p:cNvPr>
          <p:cNvSpPr/>
          <p:nvPr/>
        </p:nvSpPr>
        <p:spPr>
          <a:xfrm rot="2666436">
            <a:off x="5711779" y="4565719"/>
            <a:ext cx="4466681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2200" b="1" dirty="0" err="1">
                <a:solidFill>
                  <a:srgbClr val="F6591A"/>
                </a:solidFill>
                <a:latin typeface="Consolas" panose="020B0609020204030204" pitchFamily="49" charset="0"/>
              </a:rPr>
              <a:t>as.data.frame</a:t>
            </a:r>
            <a:r>
              <a:rPr lang="fr-FR" sz="2200" b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en-GB" sz="2200" b="1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8E50F20B-C340-455F-A7BB-6EEC56DC6B0E}"/>
              </a:ext>
            </a:extLst>
          </p:cNvPr>
          <p:cNvSpPr/>
          <p:nvPr/>
        </p:nvSpPr>
        <p:spPr>
          <a:xfrm>
            <a:off x="5589910" y="825914"/>
            <a:ext cx="2930845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600" i="1" dirty="0">
                <a:solidFill>
                  <a:schemeClr val="bg2">
                    <a:lumMod val="75000"/>
                  </a:schemeClr>
                </a:solidFill>
              </a:rPr>
              <a:t>default output</a:t>
            </a:r>
            <a:endParaRPr lang="en-GB" sz="1600" i="1" dirty="0">
              <a:solidFill>
                <a:schemeClr val="bg2">
                  <a:lumMod val="75000"/>
                </a:schemeClr>
              </a:solidFill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A22DC0D7-C60B-406A-A397-256ECCD5DCF4}"/>
              </a:ext>
            </a:extLst>
          </p:cNvPr>
          <p:cNvSpPr/>
          <p:nvPr/>
        </p:nvSpPr>
        <p:spPr>
          <a:xfrm rot="2643285">
            <a:off x="7448437" y="2114578"/>
            <a:ext cx="2592721" cy="6934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600" dirty="0" err="1">
                <a:solidFill>
                  <a:srgbClr val="F6591A"/>
                </a:solidFill>
                <a:latin typeface="Consolas" panose="020B0609020204030204" pitchFamily="49" charset="0"/>
              </a:rPr>
              <a:t>summary</a:t>
            </a:r>
            <a:r>
              <a:rPr lang="fr-FR" sz="1600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en-GB" sz="1600" dirty="0">
              <a:solidFill>
                <a:srgbClr val="F6591A"/>
              </a:solidFill>
              <a:latin typeface="Consolas" panose="020B0609020204030204" pitchFamily="49" charset="0"/>
            </a:endParaRP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5843595B-27F5-46CA-AA5F-CA5A1E205FB9}"/>
              </a:ext>
            </a:extLst>
          </p:cNvPr>
          <p:cNvGrpSpPr/>
          <p:nvPr/>
        </p:nvGrpSpPr>
        <p:grpSpPr>
          <a:xfrm flipV="1">
            <a:off x="5263957" y="4251869"/>
            <a:ext cx="682777" cy="1539422"/>
            <a:chOff x="1747410" y="4538865"/>
            <a:chExt cx="682777" cy="1539422"/>
          </a:xfrm>
        </p:grpSpPr>
        <p:cxnSp>
          <p:nvCxnSpPr>
            <p:cNvPr id="45" name="Straight Arrow Connector 44">
              <a:extLst>
                <a:ext uri="{FF2B5EF4-FFF2-40B4-BE49-F238E27FC236}">
                  <a16:creationId xmlns:a16="http://schemas.microsoft.com/office/drawing/2014/main" id="{A19FD724-6940-4998-95E7-C37828548DD4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1761025" y="4538865"/>
              <a:ext cx="669162" cy="619868"/>
            </a:xfrm>
            <a:prstGeom prst="straightConnector1">
              <a:avLst/>
            </a:prstGeom>
            <a:ln w="19050">
              <a:prstDash val="solid"/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1" name="Straight Arrow Connector 50">
              <a:extLst>
                <a:ext uri="{FF2B5EF4-FFF2-40B4-BE49-F238E27FC236}">
                  <a16:creationId xmlns:a16="http://schemas.microsoft.com/office/drawing/2014/main" id="{A85FFC18-7EAA-495C-90EE-344E5C55D3BB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1761025" y="4845383"/>
              <a:ext cx="669162" cy="619868"/>
            </a:xfrm>
            <a:prstGeom prst="straightConnector1">
              <a:avLst/>
            </a:prstGeom>
            <a:ln w="19050">
              <a:prstDash val="solid"/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2" name="Straight Arrow Connector 51">
              <a:extLst>
                <a:ext uri="{FF2B5EF4-FFF2-40B4-BE49-F238E27FC236}">
                  <a16:creationId xmlns:a16="http://schemas.microsoft.com/office/drawing/2014/main" id="{8EA82F50-9B8D-468D-A925-2F9DF21C3D64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1761025" y="5151901"/>
              <a:ext cx="669162" cy="619868"/>
            </a:xfrm>
            <a:prstGeom prst="straightConnector1">
              <a:avLst/>
            </a:prstGeom>
            <a:ln w="19050">
              <a:prstDash val="solid"/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3" name="Straight Arrow Connector 52">
              <a:extLst>
                <a:ext uri="{FF2B5EF4-FFF2-40B4-BE49-F238E27FC236}">
                  <a16:creationId xmlns:a16="http://schemas.microsoft.com/office/drawing/2014/main" id="{180A947E-DA0D-4096-9CC3-B4462E20C103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1747410" y="5458419"/>
              <a:ext cx="669162" cy="619868"/>
            </a:xfrm>
            <a:prstGeom prst="straightConnector1">
              <a:avLst/>
            </a:prstGeom>
            <a:ln w="19050">
              <a:prstDash val="solid"/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57" name="Rectangle 56">
            <a:extLst>
              <a:ext uri="{FF2B5EF4-FFF2-40B4-BE49-F238E27FC236}">
                <a16:creationId xmlns:a16="http://schemas.microsoft.com/office/drawing/2014/main" id="{88691DD5-867B-40B1-A498-6AD8BAABB524}"/>
              </a:ext>
            </a:extLst>
          </p:cNvPr>
          <p:cNvSpPr/>
          <p:nvPr/>
        </p:nvSpPr>
        <p:spPr>
          <a:xfrm>
            <a:off x="2289731" y="158514"/>
            <a:ext cx="3272645" cy="1816389"/>
          </a:xfrm>
          <a:prstGeom prst="rect">
            <a:avLst/>
          </a:prstGeom>
          <a:solidFill>
            <a:srgbClr val="26B999">
              <a:alpha val="10196"/>
            </a:srgb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fr-FR" sz="2000" b="1" i="1" dirty="0" err="1">
                <a:solidFill>
                  <a:schemeClr val="bg1">
                    <a:lumMod val="50000"/>
                  </a:schemeClr>
                </a:solidFill>
              </a:rPr>
              <a:t>Specific</a:t>
            </a:r>
            <a:r>
              <a:rPr lang="fr-FR" sz="2000" b="1" i="1" dirty="0">
                <a:solidFill>
                  <a:schemeClr val="bg1">
                    <a:lumMod val="50000"/>
                  </a:schemeClr>
                </a:solidFill>
              </a:rPr>
              <a:t> reports:</a:t>
            </a: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fr-FR" b="1" i="1" dirty="0" err="1">
                <a:solidFill>
                  <a:srgbClr val="F6591A"/>
                </a:solidFill>
                <a:latin typeface="Consolas" panose="020B0609020204030204" pitchFamily="49" charset="0"/>
              </a:rPr>
              <a:t>report_participants</a:t>
            </a:r>
            <a:r>
              <a:rPr lang="fr-FR" b="1" i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fr-FR" b="1" i="1" dirty="0" err="1">
                <a:solidFill>
                  <a:srgbClr val="F6591A"/>
                </a:solidFill>
                <a:latin typeface="Consolas" panose="020B0609020204030204" pitchFamily="49" charset="0"/>
              </a:rPr>
              <a:t>report_sample</a:t>
            </a:r>
            <a:r>
              <a:rPr lang="fr-FR" b="1" i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en-GB" b="1" i="1" dirty="0" err="1">
                <a:solidFill>
                  <a:srgbClr val="F6591A"/>
                </a:solidFill>
                <a:latin typeface="Consolas" panose="020B0609020204030204" pitchFamily="49" charset="0"/>
              </a:rPr>
              <a:t>report_system</a:t>
            </a:r>
            <a:r>
              <a:rPr lang="en-GB" b="1" i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  <a:endParaRPr lang="fr-FR" b="1" i="1" dirty="0">
              <a:solidFill>
                <a:srgbClr val="F6591A"/>
              </a:solidFill>
              <a:latin typeface="Consolas" panose="020B0609020204030204" pitchFamily="49" charset="0"/>
            </a:endParaRP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fr-FR" b="1" i="1" dirty="0" err="1">
                <a:solidFill>
                  <a:srgbClr val="F6591A"/>
                </a:solidFill>
                <a:latin typeface="Consolas" panose="020B0609020204030204" pitchFamily="49" charset="0"/>
              </a:rPr>
              <a:t>report_packages</a:t>
            </a:r>
            <a:r>
              <a:rPr lang="fr-FR" b="1" i="1" dirty="0">
                <a:solidFill>
                  <a:srgbClr val="F6591A"/>
                </a:solidFill>
                <a:latin typeface="Consolas" panose="020B0609020204030204" pitchFamily="49" charset="0"/>
              </a:rPr>
              <a:t>()</a:t>
            </a:r>
          </a:p>
          <a:p>
            <a:pPr marL="342900" indent="-342900">
              <a:buFont typeface="Calibri" panose="020F0502020204030204" pitchFamily="34" charset="0"/>
              <a:buChar char="‒"/>
            </a:pPr>
            <a:r>
              <a:rPr lang="en-GB" b="1" i="1" dirty="0">
                <a:solidFill>
                  <a:srgbClr val="F6591A"/>
                </a:solidFill>
                <a:latin typeface="Consolas" panose="020B0609020204030204" pitchFamily="49" charset="0"/>
              </a:rPr>
              <a:t>…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60EAF3BA-7B51-473F-A407-D34B6F89405E}"/>
              </a:ext>
            </a:extLst>
          </p:cNvPr>
          <p:cNvCxnSpPr>
            <a:cxnSpLocks/>
          </p:cNvCxnSpPr>
          <p:nvPr/>
        </p:nvCxnSpPr>
        <p:spPr>
          <a:xfrm flipV="1">
            <a:off x="8360758" y="4209477"/>
            <a:ext cx="874589" cy="864165"/>
          </a:xfrm>
          <a:prstGeom prst="straightConnector1">
            <a:avLst/>
          </a:prstGeom>
          <a:ln w="19050">
            <a:prstDash val="solid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004749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</TotalTime>
  <Words>300</Words>
  <Application>Microsoft Office PowerPoint</Application>
  <PresentationFormat>Widescreen</PresentationFormat>
  <Paragraphs>115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Brush Script MT</vt:lpstr>
      <vt:lpstr>Calibri</vt:lpstr>
      <vt:lpstr>Calibri Light</vt:lpstr>
      <vt:lpstr>Consolas</vt:lpstr>
      <vt:lpstr>Wingdings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Dominique Makowski</dc:creator>
  <cp:lastModifiedBy>Dominique Makowski</cp:lastModifiedBy>
  <cp:revision>15</cp:revision>
  <dcterms:created xsi:type="dcterms:W3CDTF">2020-02-08T10:28:27Z</dcterms:created>
  <dcterms:modified xsi:type="dcterms:W3CDTF">2020-10-28T14:04:36Z</dcterms:modified>
</cp:coreProperties>
</file>

<file path=docProps/thumbnail.jpeg>
</file>